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aleway Bold" charset="1" panose="020B0803030101060003"/>
      <p:regular r:id="rId17"/>
    </p:embeddedFont>
    <p:embeddedFont>
      <p:font typeface="Raleway" charset="1" panose="020B0503030101060003"/>
      <p:regular r:id="rId18"/>
    </p:embeddedFont>
    <p:embeddedFont>
      <p:font typeface="DM Sans Bold" charset="1" panose="00000000000000000000"/>
      <p:regular r:id="rId19"/>
    </p:embeddedFont>
    <p:embeddedFont>
      <p:font typeface="Assistan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DM Sans" charset="1" panose="00000000000000000000"/>
      <p:regular r:id="rId22"/>
    </p:embeddedFont>
    <p:embeddedFont>
      <p:font typeface="Assistant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jpe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3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789943" y="1281225"/>
            <a:ext cx="13284470" cy="8743596"/>
          </a:xfrm>
          <a:custGeom>
            <a:avLst/>
            <a:gdLst/>
            <a:ahLst/>
            <a:cxnLst/>
            <a:rect r="r" b="b" t="t" l="l"/>
            <a:pathLst>
              <a:path h="8743596" w="13284470">
                <a:moveTo>
                  <a:pt x="13284470" y="0"/>
                </a:moveTo>
                <a:lnTo>
                  <a:pt x="0" y="0"/>
                </a:lnTo>
                <a:lnTo>
                  <a:pt x="0" y="8743596"/>
                </a:lnTo>
                <a:lnTo>
                  <a:pt x="13284470" y="8743596"/>
                </a:lnTo>
                <a:lnTo>
                  <a:pt x="13284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3829" y="4624323"/>
            <a:ext cx="7929425" cy="766521"/>
            <a:chOff x="0" y="0"/>
            <a:chExt cx="1458095" cy="140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8095" cy="140951"/>
            </a:xfrm>
            <a:custGeom>
              <a:avLst/>
              <a:gdLst/>
              <a:ahLst/>
              <a:cxnLst/>
              <a:rect r="r" b="b" t="t" l="l"/>
              <a:pathLst>
                <a:path h="140951" w="1458095">
                  <a:moveTo>
                    <a:pt x="0" y="0"/>
                  </a:moveTo>
                  <a:lnTo>
                    <a:pt x="1458095" y="0"/>
                  </a:lnTo>
                  <a:lnTo>
                    <a:pt x="1458095" y="140951"/>
                  </a:lnTo>
                  <a:lnTo>
                    <a:pt x="0" y="140951"/>
                  </a:lnTo>
                  <a:close/>
                </a:path>
              </a:pathLst>
            </a:custGeom>
            <a:solidFill>
              <a:srgbClr val="2821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1458095" cy="2266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174709" y="223719"/>
            <a:ext cx="41336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3031383">
            <a:off x="-1990177" y="7967861"/>
            <a:ext cx="5224781" cy="5629394"/>
          </a:xfrm>
          <a:custGeom>
            <a:avLst/>
            <a:gdLst/>
            <a:ahLst/>
            <a:cxnLst/>
            <a:rect r="r" b="b" t="t" l="l"/>
            <a:pathLst>
              <a:path h="5629394" w="5224781">
                <a:moveTo>
                  <a:pt x="0" y="0"/>
                </a:moveTo>
                <a:lnTo>
                  <a:pt x="5224781" y="0"/>
                </a:lnTo>
                <a:lnTo>
                  <a:pt x="5224781" y="5629394"/>
                </a:lnTo>
                <a:lnTo>
                  <a:pt x="0" y="5629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88895" y="7975637"/>
            <a:ext cx="4584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7963758">
            <a:off x="14836003" y="-3325366"/>
            <a:ext cx="5224781" cy="5629394"/>
          </a:xfrm>
          <a:custGeom>
            <a:avLst/>
            <a:gdLst/>
            <a:ahLst/>
            <a:cxnLst/>
            <a:rect r="r" b="b" t="t" l="l"/>
            <a:pathLst>
              <a:path h="5629394" w="5224781">
                <a:moveTo>
                  <a:pt x="0" y="0"/>
                </a:moveTo>
                <a:lnTo>
                  <a:pt x="5224782" y="0"/>
                </a:lnTo>
                <a:lnTo>
                  <a:pt x="5224782" y="5629395"/>
                </a:lnTo>
                <a:lnTo>
                  <a:pt x="0" y="5629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3829" y="2018824"/>
            <a:ext cx="7929425" cy="26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7"/>
              </a:lnSpc>
            </a:pPr>
            <a:r>
              <a:rPr lang="en-US" b="true" sz="15606" spc="1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GEDEFI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5040" y="5628955"/>
            <a:ext cx="5716645" cy="261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Integrantes: </a:t>
            </a:r>
          </a:p>
          <a:p>
            <a:pPr algn="l">
              <a:lnSpc>
                <a:spcPts val="5190"/>
              </a:lnSpc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Giovani Barra</a:t>
            </a:r>
          </a:p>
          <a:p>
            <a:pPr algn="l">
              <a:lnSpc>
                <a:spcPts val="5190"/>
              </a:lnSpc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Juan Borquez</a:t>
            </a:r>
          </a:p>
          <a:p>
            <a:pPr algn="l">
              <a:lnSpc>
                <a:spcPts val="5190"/>
              </a:lnSpc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Luis Saez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0" y="4196935"/>
            <a:ext cx="1828800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3452508" y="2853473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9143279" cy="95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b="true" sz="5648" spc="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CRONOGRAMA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563045" y="3777353"/>
            <a:ext cx="1778927" cy="839163"/>
            <a:chOff x="0" y="0"/>
            <a:chExt cx="436988" cy="2061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emanas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16306" y="4632981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V="true">
            <a:off x="8905569" y="2853473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 flipV="true">
            <a:off x="11669366" y="4632981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flipV="true">
            <a:off x="14358629" y="2853473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981306" y="2287941"/>
            <a:ext cx="3175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Inicio de proyecto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579818">
            <a:off x="15701598" y="-1548653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60" y="0"/>
                </a:lnTo>
                <a:lnTo>
                  <a:pt x="4193960" y="4518745"/>
                </a:lnTo>
                <a:lnTo>
                  <a:pt x="0" y="451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133579">
            <a:off x="-2231092" y="8567964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59" y="0"/>
                </a:lnTo>
                <a:lnTo>
                  <a:pt x="4193959" y="4518744"/>
                </a:lnTo>
                <a:lnTo>
                  <a:pt x="0" y="4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0" y="8217837"/>
            <a:ext cx="1828800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triangle" len="med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flipV="true">
            <a:off x="3471558" y="6807266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flipV="true">
            <a:off x="6216306" y="8653883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flipV="true">
            <a:off x="8905569" y="6874375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flipV="true">
            <a:off x="11669366" y="8653883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flipV="true">
            <a:off x="14358629" y="6874375"/>
            <a:ext cx="0" cy="8766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5307792" y="3758303"/>
            <a:ext cx="1778927" cy="839163"/>
            <a:chOff x="0" y="0"/>
            <a:chExt cx="436988" cy="2061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16105" y="3758303"/>
            <a:ext cx="1778927" cy="839163"/>
            <a:chOff x="0" y="0"/>
            <a:chExt cx="436988" cy="2061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6841" y="7751070"/>
            <a:ext cx="1778927" cy="839163"/>
            <a:chOff x="0" y="0"/>
            <a:chExt cx="436988" cy="2061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326842" y="7751070"/>
            <a:ext cx="1778927" cy="839163"/>
            <a:chOff x="0" y="0"/>
            <a:chExt cx="436988" cy="2061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779903" y="3777353"/>
            <a:ext cx="1778927" cy="839163"/>
            <a:chOff x="0" y="0"/>
            <a:chExt cx="436988" cy="2061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016105" y="7814720"/>
            <a:ext cx="1778927" cy="839163"/>
            <a:chOff x="0" y="0"/>
            <a:chExt cx="436988" cy="2061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sz="27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Semanas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779903" y="7751070"/>
            <a:ext cx="1778927" cy="839163"/>
            <a:chOff x="0" y="0"/>
            <a:chExt cx="436988" cy="2061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sz="27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Semana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469166" y="7798255"/>
            <a:ext cx="1778927" cy="839163"/>
            <a:chOff x="0" y="0"/>
            <a:chExt cx="436988" cy="2061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sz="27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Semanas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469166" y="3758303"/>
            <a:ext cx="1778927" cy="839163"/>
            <a:chOff x="0" y="0"/>
            <a:chExt cx="436988" cy="20613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36988" cy="206138"/>
            </a:xfrm>
            <a:custGeom>
              <a:avLst/>
              <a:gdLst/>
              <a:ahLst/>
              <a:cxnLst/>
              <a:rect r="r" b="b" t="t" l="l"/>
              <a:pathLst>
                <a:path h="206138" w="436988">
                  <a:moveTo>
                    <a:pt x="0" y="0"/>
                  </a:moveTo>
                  <a:lnTo>
                    <a:pt x="436988" y="0"/>
                  </a:lnTo>
                  <a:lnTo>
                    <a:pt x="436988" y="206138"/>
                  </a:lnTo>
                  <a:lnTo>
                    <a:pt x="0" y="206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76200"/>
              <a:ext cx="436988" cy="12993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  <a:p>
              <a:pPr algn="ctr">
                <a:lnSpc>
                  <a:spcPts val="2547"/>
                </a:lnSpc>
              </a:pP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7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emanas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5480694" y="5506271"/>
            <a:ext cx="143312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Diseño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317820" y="2287941"/>
            <a:ext cx="3175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 de usuarios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997596" y="5506271"/>
            <a:ext cx="34715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 de clubes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70880" y="2129406"/>
            <a:ext cx="3175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 financiera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75315" y="6175875"/>
            <a:ext cx="358748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 administrativa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628557" y="9540104"/>
            <a:ext cx="3175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</a:t>
            </a: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 </a:t>
            </a: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de canchas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169784" y="6290065"/>
            <a:ext cx="347157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Gestión</a:t>
            </a:r>
            <a:r>
              <a:rPr lang="en-US" b="true" sz="2600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 </a:t>
            </a:r>
            <a:r>
              <a:rPr lang="en-US" b="true" sz="2600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de calendario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918604" y="9530579"/>
            <a:ext cx="349085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Integración y pruebas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770880" y="6325936"/>
            <a:ext cx="34715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Cierre de proyecto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-1403776" y="1306823"/>
            <a:ext cx="130589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101365">
            <a:off x="-1663810" y="8706979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59" y="0"/>
                </a:lnTo>
                <a:lnTo>
                  <a:pt x="4193959" y="4518744"/>
                </a:lnTo>
                <a:lnTo>
                  <a:pt x="0" y="4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127793" y="4124129"/>
            <a:ext cx="6456981" cy="6360248"/>
          </a:xfrm>
          <a:custGeom>
            <a:avLst/>
            <a:gdLst/>
            <a:ahLst/>
            <a:cxnLst/>
            <a:rect r="r" b="b" t="t" l="l"/>
            <a:pathLst>
              <a:path h="6360248" w="6456981">
                <a:moveTo>
                  <a:pt x="0" y="0"/>
                </a:moveTo>
                <a:lnTo>
                  <a:pt x="6456981" y="0"/>
                </a:lnTo>
                <a:lnTo>
                  <a:pt x="6456981" y="6360248"/>
                </a:lnTo>
                <a:lnTo>
                  <a:pt x="0" y="6360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31865" y="2686853"/>
            <a:ext cx="8360561" cy="5804751"/>
            <a:chOff x="0" y="0"/>
            <a:chExt cx="1295270" cy="899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5270" cy="899308"/>
            </a:xfrm>
            <a:custGeom>
              <a:avLst/>
              <a:gdLst/>
              <a:ahLst/>
              <a:cxnLst/>
              <a:rect r="r" b="b" t="t" l="l"/>
              <a:pathLst>
                <a:path h="899308" w="1295270">
                  <a:moveTo>
                    <a:pt x="0" y="0"/>
                  </a:moveTo>
                  <a:lnTo>
                    <a:pt x="1295270" y="0"/>
                  </a:lnTo>
                  <a:lnTo>
                    <a:pt x="1295270" y="899308"/>
                  </a:lnTo>
                  <a:lnTo>
                    <a:pt x="0" y="899308"/>
                  </a:lnTo>
                  <a:close/>
                </a:path>
              </a:pathLst>
            </a:custGeom>
            <a:blipFill>
              <a:blip r:embed="rId5"/>
              <a:stretch>
                <a:fillRect l="0" t="-1490" r="0" b="-149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0006" y="4158256"/>
            <a:ext cx="7784019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“El fútb</a:t>
            </a:r>
            <a:r>
              <a:rPr lang="en-US" b="true" sz="3200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ol amateur mueve a millones de personas con este software queremos que esa pasión se gestione con la misma profesionalidad y tecnología que el deporte merece.”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629" y="1408117"/>
            <a:ext cx="9143279" cy="95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b="true" sz="5648" spc="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COMENTARIO FINAL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3527" y="-815857"/>
            <a:ext cx="7344907" cy="11918714"/>
          </a:xfrm>
          <a:custGeom>
            <a:avLst/>
            <a:gdLst/>
            <a:ahLst/>
            <a:cxnLst/>
            <a:rect r="r" b="b" t="t" l="l"/>
            <a:pathLst>
              <a:path h="11918714" w="7344907">
                <a:moveTo>
                  <a:pt x="0" y="0"/>
                </a:moveTo>
                <a:lnTo>
                  <a:pt x="7344908" y="0"/>
                </a:lnTo>
                <a:lnTo>
                  <a:pt x="7344908" y="11918714"/>
                </a:lnTo>
                <a:lnTo>
                  <a:pt x="0" y="1191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8214" y="1766115"/>
            <a:ext cx="6497767" cy="7492185"/>
          </a:xfrm>
          <a:custGeom>
            <a:avLst/>
            <a:gdLst/>
            <a:ahLst/>
            <a:cxnLst/>
            <a:rect r="r" b="b" t="t" l="l"/>
            <a:pathLst>
              <a:path h="7492185" w="6497767">
                <a:moveTo>
                  <a:pt x="0" y="0"/>
                </a:moveTo>
                <a:lnTo>
                  <a:pt x="6497767" y="0"/>
                </a:lnTo>
                <a:lnTo>
                  <a:pt x="6497767" y="7492185"/>
                </a:lnTo>
                <a:lnTo>
                  <a:pt x="0" y="749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-88895" y="7975637"/>
            <a:ext cx="4584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7916189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1"/>
              </a:lnSpc>
            </a:pPr>
            <a:r>
              <a:rPr lang="en-US" b="true" sz="6399" spc="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CONTENIDO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8008" y="2521489"/>
            <a:ext cx="7075609" cy="59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Problemática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Propuesta de solución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 general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Objetivos específicos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Alcances y limitaciones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Metodología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Tecnologías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Cronograma  </a:t>
            </a:r>
          </a:p>
          <a:p>
            <a:pPr algn="l" marL="812106" indent="-406053" lvl="1">
              <a:lnSpc>
                <a:spcPts val="5190"/>
              </a:lnSpc>
              <a:buAutoNum type="arabicPeriod" startAt="1"/>
            </a:pPr>
            <a:r>
              <a:rPr lang="en-US" sz="376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Comentario final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-1403776" y="1306823"/>
            <a:ext cx="130589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101365">
            <a:off x="-1663810" y="8706979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59" y="0"/>
                </a:lnTo>
                <a:lnTo>
                  <a:pt x="4193959" y="4518744"/>
                </a:lnTo>
                <a:lnTo>
                  <a:pt x="0" y="4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62943" y="2520271"/>
            <a:ext cx="561552" cy="470193"/>
            <a:chOff x="0" y="0"/>
            <a:chExt cx="137944" cy="1155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50163" y="2500714"/>
            <a:ext cx="3151569" cy="1799281"/>
            <a:chOff x="0" y="0"/>
            <a:chExt cx="774173" cy="441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4173" cy="441988"/>
            </a:xfrm>
            <a:custGeom>
              <a:avLst/>
              <a:gdLst/>
              <a:ahLst/>
              <a:cxnLst/>
              <a:rect r="r" b="b" t="t" l="l"/>
              <a:pathLst>
                <a:path h="441988" w="774173">
                  <a:moveTo>
                    <a:pt x="0" y="0"/>
                  </a:moveTo>
                  <a:lnTo>
                    <a:pt x="774173" y="0"/>
                  </a:lnTo>
                  <a:lnTo>
                    <a:pt x="774173" y="441988"/>
                  </a:lnTo>
                  <a:lnTo>
                    <a:pt x="0" y="441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74173" cy="4800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62943" y="4764479"/>
            <a:ext cx="561552" cy="470193"/>
            <a:chOff x="0" y="0"/>
            <a:chExt cx="137944" cy="115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50163" y="4623845"/>
            <a:ext cx="3151569" cy="1799281"/>
            <a:chOff x="0" y="0"/>
            <a:chExt cx="774173" cy="441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4173" cy="441988"/>
            </a:xfrm>
            <a:custGeom>
              <a:avLst/>
              <a:gdLst/>
              <a:ahLst/>
              <a:cxnLst/>
              <a:rect r="r" b="b" t="t" l="l"/>
              <a:pathLst>
                <a:path h="441988" w="774173">
                  <a:moveTo>
                    <a:pt x="0" y="0"/>
                  </a:moveTo>
                  <a:lnTo>
                    <a:pt x="774173" y="0"/>
                  </a:lnTo>
                  <a:lnTo>
                    <a:pt x="774173" y="441988"/>
                  </a:lnTo>
                  <a:lnTo>
                    <a:pt x="0" y="441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4173" cy="4800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62943" y="6866039"/>
            <a:ext cx="561552" cy="470193"/>
            <a:chOff x="0" y="0"/>
            <a:chExt cx="137944" cy="1155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50163" y="6746976"/>
            <a:ext cx="3151569" cy="1799281"/>
            <a:chOff x="0" y="0"/>
            <a:chExt cx="774173" cy="4419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4173" cy="441988"/>
            </a:xfrm>
            <a:custGeom>
              <a:avLst/>
              <a:gdLst/>
              <a:ahLst/>
              <a:cxnLst/>
              <a:rect r="r" b="b" t="t" l="l"/>
              <a:pathLst>
                <a:path h="441988" w="774173">
                  <a:moveTo>
                    <a:pt x="0" y="0"/>
                  </a:moveTo>
                  <a:lnTo>
                    <a:pt x="774173" y="0"/>
                  </a:lnTo>
                  <a:lnTo>
                    <a:pt x="774173" y="441988"/>
                  </a:lnTo>
                  <a:lnTo>
                    <a:pt x="0" y="441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74173" cy="4800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5400000">
            <a:off x="12127793" y="4124129"/>
            <a:ext cx="6456981" cy="6360248"/>
          </a:xfrm>
          <a:custGeom>
            <a:avLst/>
            <a:gdLst/>
            <a:ahLst/>
            <a:cxnLst/>
            <a:rect r="r" b="b" t="t" l="l"/>
            <a:pathLst>
              <a:path h="6360248" w="6456981">
                <a:moveTo>
                  <a:pt x="0" y="0"/>
                </a:moveTo>
                <a:lnTo>
                  <a:pt x="6456981" y="0"/>
                </a:lnTo>
                <a:lnTo>
                  <a:pt x="6456981" y="6360248"/>
                </a:lnTo>
                <a:lnTo>
                  <a:pt x="0" y="6360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214260" y="888690"/>
            <a:ext cx="4786661" cy="8509619"/>
            <a:chOff x="0" y="0"/>
            <a:chExt cx="13716000" cy="24384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16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13716000">
                  <a:moveTo>
                    <a:pt x="13716000" y="24384000"/>
                  </a:move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close/>
                </a:path>
              </a:pathLst>
            </a:custGeom>
            <a:blipFill>
              <a:blip r:embed="rId5"/>
              <a:stretch>
                <a:fillRect l="-83333" t="0" r="-83333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716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13716000">
                  <a:moveTo>
                    <a:pt x="13716000" y="24384000"/>
                  </a:move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651253" y="2934409"/>
            <a:ext cx="5384561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Act</a:t>
            </a:r>
            <a:r>
              <a:rPr lang="en-US" sz="2199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ualmente la asociación mantiene todos sus procesos de manera manual, esto conlleva a una carga laboral innecesaria sobre los dirigentes encargados de dichas funciones.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6592" y="1419817"/>
            <a:ext cx="12968315" cy="81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 spc="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PROBLEMÁTICA ACTUAL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50163" y="2338789"/>
            <a:ext cx="3273571" cy="146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b="true" sz="8617">
                <a:solidFill>
                  <a:srgbClr val="281C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96672" y="3775420"/>
            <a:ext cx="3058552" cy="35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b="true" sz="21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Clubes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51253" y="5171648"/>
            <a:ext cx="517214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La asociación no posee un medio oficial y formal donde se envíen comunicados a todas las partes interesadas.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51253" y="4716854"/>
            <a:ext cx="4142712" cy="46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8"/>
              </a:lnSpc>
            </a:pPr>
            <a:r>
              <a:rPr lang="en-US" b="true" sz="27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Comunicaciones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50163" y="4490495"/>
            <a:ext cx="32735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7200">
                <a:solidFill>
                  <a:srgbClr val="281C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5000+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550163" y="5898551"/>
            <a:ext cx="3058552" cy="35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b="true" sz="21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Jugadores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51253" y="7273201"/>
            <a:ext cx="5172144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lang="en-US" sz="2199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ebido a la poca accesibilidad a la información, la asociación se ve con el desafío de mantener un perfil transparente con el público general y los propios jugadores asociados.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51253" y="6818414"/>
            <a:ext cx="5010063" cy="46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8"/>
              </a:lnSpc>
            </a:pPr>
            <a:r>
              <a:rPr lang="en-US" b="true" sz="27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Transparencia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50163" y="6585051"/>
            <a:ext cx="3273571" cy="14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4"/>
              </a:lnSpc>
            </a:pPr>
            <a:r>
              <a:rPr lang="en-US" b="true" sz="8617">
                <a:solidFill>
                  <a:srgbClr val="281C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2720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57673" y="8021682"/>
            <a:ext cx="3058552" cy="35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b="true" sz="21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Partidos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51253" y="2472646"/>
            <a:ext cx="3778569" cy="46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8"/>
              </a:lnSpc>
            </a:pPr>
            <a:r>
              <a:rPr lang="en-US" b="true" sz="27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Procesos manuales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-1403776" y="1306823"/>
            <a:ext cx="130589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101365">
            <a:off x="-1663810" y="8706979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59" y="0"/>
                </a:lnTo>
                <a:lnTo>
                  <a:pt x="4193959" y="4518744"/>
                </a:lnTo>
                <a:lnTo>
                  <a:pt x="0" y="4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629883" y="5577621"/>
            <a:ext cx="6456981" cy="6360248"/>
          </a:xfrm>
          <a:custGeom>
            <a:avLst/>
            <a:gdLst/>
            <a:ahLst/>
            <a:cxnLst/>
            <a:rect r="r" b="b" t="t" l="l"/>
            <a:pathLst>
              <a:path h="6360248" w="6456981">
                <a:moveTo>
                  <a:pt x="0" y="0"/>
                </a:moveTo>
                <a:lnTo>
                  <a:pt x="6456982" y="0"/>
                </a:lnTo>
                <a:lnTo>
                  <a:pt x="6456982" y="6360248"/>
                </a:lnTo>
                <a:lnTo>
                  <a:pt x="0" y="6360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592" y="1419817"/>
            <a:ext cx="12968315" cy="81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 spc="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PROPUESTA DE SOLUCIÓN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138927" y="1028700"/>
            <a:ext cx="4786661" cy="8509619"/>
            <a:chOff x="0" y="0"/>
            <a:chExt cx="13716000" cy="2438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13716000">
                  <a:moveTo>
                    <a:pt x="13716000" y="24384000"/>
                  </a:move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close/>
                </a:path>
              </a:pathLst>
            </a:custGeom>
            <a:blipFill>
              <a:blip r:embed="rId5"/>
              <a:stretch>
                <a:fillRect l="-74320" t="0" r="-7432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13716000">
                  <a:moveTo>
                    <a:pt x="13716000" y="24384000"/>
                  </a:moveTo>
                  <a:lnTo>
                    <a:pt x="0" y="2438400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24384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60067" y="3280720"/>
            <a:ext cx="11132185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Nuestra propuesta ofrece una plataforma web integral para modernizar la organización deportiva. Los dirigentes podrán gestionar usuarios, canchas y clubes fácilmente, con calendarios y fixtures generados automáticamente. Incluirá un control financiero para pagos en línea de mensualidades, pases y sanciones. Además, se contará con herramientas para controlar asistencia, monitorear castigos y facilitar la comunicación, logrando un sistema centralizado y eficiente.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6193">
            <a:off x="-1814697" y="9548830"/>
            <a:ext cx="7315200" cy="1476340"/>
          </a:xfrm>
          <a:custGeom>
            <a:avLst/>
            <a:gdLst/>
            <a:ahLst/>
            <a:cxnLst/>
            <a:rect r="r" b="b" t="t" l="l"/>
            <a:pathLst>
              <a:path h="1476340" w="7315200">
                <a:moveTo>
                  <a:pt x="0" y="0"/>
                </a:moveTo>
                <a:lnTo>
                  <a:pt x="7315200" y="0"/>
                </a:lnTo>
                <a:lnTo>
                  <a:pt x="7315200" y="1476340"/>
                </a:lnTo>
                <a:lnTo>
                  <a:pt x="0" y="147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06193">
            <a:off x="12995773" y="-710656"/>
            <a:ext cx="7315200" cy="1476340"/>
          </a:xfrm>
          <a:custGeom>
            <a:avLst/>
            <a:gdLst/>
            <a:ahLst/>
            <a:cxnLst/>
            <a:rect r="r" b="b" t="t" l="l"/>
            <a:pathLst>
              <a:path h="1476340" w="7315200">
                <a:moveTo>
                  <a:pt x="0" y="0"/>
                </a:moveTo>
                <a:lnTo>
                  <a:pt x="7315200" y="0"/>
                </a:lnTo>
                <a:lnTo>
                  <a:pt x="7315200" y="1476340"/>
                </a:lnTo>
                <a:lnTo>
                  <a:pt x="0" y="147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2892" y="3429006"/>
            <a:ext cx="15690209" cy="321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2"/>
              </a:lnSpc>
            </a:pPr>
            <a:r>
              <a:rPr lang="en-US" sz="3680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lang="en-US" sz="3680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ocumentar, diseñar, desarrollar e implementar una plataforma web que permita optimizar los procesos administrativos, deportivos y comunicacionales de la Asociación de Fútbol Caupolicán Chiguayante, aplicando una metodología de desarrollo de software que garantice trazabilidad, calidad y gestión integral del proyecto.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2892" y="1522953"/>
            <a:ext cx="14002396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1"/>
              </a:lnSpc>
            </a:pPr>
            <a:r>
              <a:rPr lang="en-US" b="true" sz="6399" spc="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 GENERAL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6193">
            <a:off x="-1814697" y="9548830"/>
            <a:ext cx="7315200" cy="1476340"/>
          </a:xfrm>
          <a:custGeom>
            <a:avLst/>
            <a:gdLst/>
            <a:ahLst/>
            <a:cxnLst/>
            <a:rect r="r" b="b" t="t" l="l"/>
            <a:pathLst>
              <a:path h="1476340" w="7315200">
                <a:moveTo>
                  <a:pt x="0" y="0"/>
                </a:moveTo>
                <a:lnTo>
                  <a:pt x="7315200" y="0"/>
                </a:lnTo>
                <a:lnTo>
                  <a:pt x="7315200" y="1476340"/>
                </a:lnTo>
                <a:lnTo>
                  <a:pt x="0" y="147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06193">
            <a:off x="12995773" y="-710656"/>
            <a:ext cx="7315200" cy="1476340"/>
          </a:xfrm>
          <a:custGeom>
            <a:avLst/>
            <a:gdLst/>
            <a:ahLst/>
            <a:cxnLst/>
            <a:rect r="r" b="b" t="t" l="l"/>
            <a:pathLst>
              <a:path h="1476340" w="7315200">
                <a:moveTo>
                  <a:pt x="0" y="0"/>
                </a:moveTo>
                <a:lnTo>
                  <a:pt x="7315200" y="0"/>
                </a:lnTo>
                <a:lnTo>
                  <a:pt x="7315200" y="1476340"/>
                </a:lnTo>
                <a:lnTo>
                  <a:pt x="0" y="147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79436"/>
            <a:ext cx="13885736" cy="448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Optimiza</a:t>
            </a: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r la gestión administrativa de la Asociación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Fortalecer la transparencia institucional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Mejorar la comunicación interna y externa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Aumentar la trazabilidad y confiabilidad de la información deportiva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Fortalecer la seguridad y legitimidad de los procesos institucionales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Promover la equidad y la toma de decisiones informadas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Incrementar la participación y compromiso de los clubes asociados</a:t>
            </a:r>
          </a:p>
          <a:p>
            <a:pPr algn="just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Contribuir a la sostenibilidad organizacional a largo plazo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09886"/>
            <a:ext cx="14002396" cy="109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1"/>
              </a:lnSpc>
            </a:pPr>
            <a:r>
              <a:rPr lang="en-US" b="true" sz="6399" spc="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OBJETIVOS ESPECÍFICOS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1970" y="7857601"/>
            <a:ext cx="6403324" cy="2677754"/>
          </a:xfrm>
          <a:custGeom>
            <a:avLst/>
            <a:gdLst/>
            <a:ahLst/>
            <a:cxnLst/>
            <a:rect r="r" b="b" t="t" l="l"/>
            <a:pathLst>
              <a:path h="2677754" w="6403324">
                <a:moveTo>
                  <a:pt x="0" y="0"/>
                </a:moveTo>
                <a:lnTo>
                  <a:pt x="6403323" y="0"/>
                </a:lnTo>
                <a:lnTo>
                  <a:pt x="6403323" y="2677753"/>
                </a:lnTo>
                <a:lnTo>
                  <a:pt x="0" y="2677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17260" y="-806179"/>
            <a:ext cx="6456981" cy="6360248"/>
          </a:xfrm>
          <a:custGeom>
            <a:avLst/>
            <a:gdLst/>
            <a:ahLst/>
            <a:cxnLst/>
            <a:rect r="r" b="b" t="t" l="l"/>
            <a:pathLst>
              <a:path h="6360248" w="6456981">
                <a:moveTo>
                  <a:pt x="0" y="0"/>
                </a:moveTo>
                <a:lnTo>
                  <a:pt x="6456982" y="0"/>
                </a:lnTo>
                <a:lnTo>
                  <a:pt x="6456982" y="6360248"/>
                </a:lnTo>
                <a:lnTo>
                  <a:pt x="0" y="6360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5392020" cy="165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 spc="4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ALCANCE Y LIMITACIONES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262254"/>
            <a:ext cx="561552" cy="588721"/>
            <a:chOff x="0" y="0"/>
            <a:chExt cx="137944" cy="1446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226725"/>
            <a:ext cx="561552" cy="588721"/>
            <a:chOff x="0" y="0"/>
            <a:chExt cx="137944" cy="1446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91196"/>
            <a:ext cx="561552" cy="588721"/>
            <a:chOff x="0" y="0"/>
            <a:chExt cx="137944" cy="1446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3031" y="3246239"/>
            <a:ext cx="14843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usuarios: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 Administración de cuentas para dirigentes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3031" y="4210710"/>
            <a:ext cx="14843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canchas: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 Administración de canchas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3031" y="5175181"/>
            <a:ext cx="10196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clubes: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 Inscripción de series y jugadores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6155667"/>
            <a:ext cx="561552" cy="588721"/>
            <a:chOff x="0" y="0"/>
            <a:chExt cx="137944" cy="1446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7120138"/>
            <a:ext cx="561552" cy="588721"/>
            <a:chOff x="0" y="0"/>
            <a:chExt cx="137944" cy="1446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8084609"/>
            <a:ext cx="561552" cy="588721"/>
            <a:chOff x="0" y="0"/>
            <a:chExt cx="137944" cy="1446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944" cy="144618"/>
            </a:xfrm>
            <a:custGeom>
              <a:avLst/>
              <a:gdLst/>
              <a:ahLst/>
              <a:cxnLst/>
              <a:rect r="r" b="b" t="t" l="l"/>
              <a:pathLst>
                <a:path h="144618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44618"/>
                  </a:lnTo>
                  <a:lnTo>
                    <a:pt x="0" y="14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7944" cy="201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73031" y="6142286"/>
            <a:ext cx="1141071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calendario: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 Generación de fixture y de fechas semanales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73031" y="7183778"/>
            <a:ext cx="1075856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2799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financiera: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 Pagos en línea de mensualidades, pases y sanciones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73031" y="8148249"/>
            <a:ext cx="1057522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2799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administrativa: </a:t>
            </a:r>
            <a:r>
              <a:rPr lang="en-US" sz="2799">
                <a:solidFill>
                  <a:srgbClr val="281C22"/>
                </a:solidFill>
                <a:latin typeface="DM Sans"/>
                <a:ea typeface="DM Sans"/>
                <a:cs typeface="DM Sans"/>
                <a:sym typeface="DM Sans"/>
              </a:rPr>
              <a:t>Administración de castigos, control de asistencia y comunicaciones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738170" y="6467912"/>
            <a:ext cx="76000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947880" y="-19050"/>
            <a:ext cx="23041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41028" y="2686924"/>
            <a:ext cx="561552" cy="470193"/>
            <a:chOff x="0" y="0"/>
            <a:chExt cx="137944" cy="1155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41028" y="4836607"/>
            <a:ext cx="561552" cy="470193"/>
            <a:chOff x="0" y="0"/>
            <a:chExt cx="137944" cy="115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41028" y="7742193"/>
            <a:ext cx="561552" cy="470193"/>
            <a:chOff x="0" y="0"/>
            <a:chExt cx="137944" cy="115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944" cy="115502"/>
            </a:xfrm>
            <a:custGeom>
              <a:avLst/>
              <a:gdLst/>
              <a:ahLst/>
              <a:cxnLst/>
              <a:rect r="r" b="b" t="t" l="l"/>
              <a:pathLst>
                <a:path h="115502" w="137944">
                  <a:moveTo>
                    <a:pt x="0" y="0"/>
                  </a:moveTo>
                  <a:lnTo>
                    <a:pt x="137944" y="0"/>
                  </a:lnTo>
                  <a:lnTo>
                    <a:pt x="137944" y="115502"/>
                  </a:lnTo>
                  <a:lnTo>
                    <a:pt x="0" y="115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7944" cy="1536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576130" y="-726303"/>
            <a:ext cx="7090490" cy="6984265"/>
          </a:xfrm>
          <a:custGeom>
            <a:avLst/>
            <a:gdLst/>
            <a:ahLst/>
            <a:cxnLst/>
            <a:rect r="r" b="b" t="t" l="l"/>
            <a:pathLst>
              <a:path h="6984265" w="7090490">
                <a:moveTo>
                  <a:pt x="0" y="0"/>
                </a:moveTo>
                <a:lnTo>
                  <a:pt x="7090490" y="0"/>
                </a:lnTo>
                <a:lnTo>
                  <a:pt x="7090490" y="6984265"/>
                </a:lnTo>
                <a:lnTo>
                  <a:pt x="0" y="6984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641765" y="1640765"/>
            <a:ext cx="7617535" cy="7617535"/>
            <a:chOff x="0" y="0"/>
            <a:chExt cx="14187043" cy="141870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87043" cy="14187043"/>
            </a:xfrm>
            <a:custGeom>
              <a:avLst/>
              <a:gdLst/>
              <a:ahLst/>
              <a:cxnLst/>
              <a:rect r="r" b="b" t="t" l="l"/>
              <a:pathLst>
                <a:path h="14187043" w="14187043">
                  <a:moveTo>
                    <a:pt x="14187043" y="14187043"/>
                  </a:moveTo>
                  <a:lnTo>
                    <a:pt x="0" y="14187043"/>
                  </a:lnTo>
                  <a:lnTo>
                    <a:pt x="0" y="0"/>
                  </a:lnTo>
                  <a:lnTo>
                    <a:pt x="14187043" y="0"/>
                  </a:lnTo>
                  <a:lnTo>
                    <a:pt x="14187043" y="14187043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87043" cy="14187043"/>
            </a:xfrm>
            <a:custGeom>
              <a:avLst/>
              <a:gdLst/>
              <a:ahLst/>
              <a:cxnLst/>
              <a:rect r="r" b="b" t="t" l="l"/>
              <a:pathLst>
                <a:path h="14187043" w="14187043">
                  <a:moveTo>
                    <a:pt x="14187043" y="14187043"/>
                  </a:moveTo>
                  <a:lnTo>
                    <a:pt x="0" y="14187043"/>
                  </a:lnTo>
                  <a:lnTo>
                    <a:pt x="0" y="0"/>
                  </a:lnTo>
                  <a:lnTo>
                    <a:pt x="14187043" y="0"/>
                  </a:lnTo>
                  <a:lnTo>
                    <a:pt x="14187043" y="14187043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96629" y="1408117"/>
            <a:ext cx="7495159" cy="95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5"/>
              </a:lnSpc>
            </a:pPr>
            <a:r>
              <a:rPr lang="en-US" b="true" sz="5648" spc="5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METODOLOGÍA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0320" y="3109492"/>
            <a:ext cx="5862043" cy="19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Fuerte en planificación y documentación detallada.</a:t>
            </a:r>
          </a:p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Asegura trazabilidad y claridad en el alcance del proyecto.</a:t>
            </a:r>
          </a:p>
          <a:p>
            <a:pPr algn="l">
              <a:lnSpc>
                <a:spcPts val="313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029338" y="2639299"/>
            <a:ext cx="5386822" cy="38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b="true" sz="22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 tradicional (Cascada)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9338" y="5259176"/>
            <a:ext cx="5862043" cy="272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Ite</a:t>
            </a: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raciones cortas (sprints) permiten entregar valor de manera continua.</a:t>
            </a:r>
          </a:p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Facilita la retroalimentación constante de los interesados.</a:t>
            </a:r>
          </a:p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Mejora la adaptación a cambios y reduce la incertidumbre.</a:t>
            </a:r>
          </a:p>
          <a:p>
            <a:pPr algn="l">
              <a:lnSpc>
                <a:spcPts val="313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029338" y="4788982"/>
            <a:ext cx="3778569" cy="38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b="true" sz="22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</a:t>
            </a:r>
            <a:r>
              <a:rPr lang="en-US" b="true" sz="22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2241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ágil (Scrum)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29338" y="7694568"/>
            <a:ext cx="3778569" cy="381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b="true" sz="2235">
                <a:solidFill>
                  <a:srgbClr val="281C22"/>
                </a:solidFill>
                <a:latin typeface="DM Sans Bold"/>
                <a:ea typeface="DM Sans Bold"/>
                <a:cs typeface="DM Sans Bold"/>
                <a:sym typeface="DM Sans Bold"/>
              </a:rPr>
              <a:t>Metología hibrida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29338" y="8164761"/>
            <a:ext cx="5862043" cy="116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Document</a:t>
            </a: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ación sólida (cascada).</a:t>
            </a:r>
          </a:p>
          <a:p>
            <a:pPr algn="l" marL="484039" indent="-242020" lvl="1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281C22"/>
                </a:solidFill>
                <a:latin typeface="Assistant"/>
                <a:ea typeface="Assistant"/>
                <a:cs typeface="Assistant"/>
                <a:sym typeface="Assistant"/>
              </a:rPr>
              <a:t>Flexibilidad y adaptación (Scrum).</a:t>
            </a:r>
          </a:p>
          <a:p>
            <a:pPr algn="l">
              <a:lnSpc>
                <a:spcPts val="313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79818">
            <a:off x="15701598" y="-1548653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60" y="0"/>
                </a:lnTo>
                <a:lnTo>
                  <a:pt x="4193960" y="4518745"/>
                </a:lnTo>
                <a:lnTo>
                  <a:pt x="0" y="451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-1403776" y="1047750"/>
            <a:ext cx="164655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219878" y="5213399"/>
            <a:ext cx="1496601" cy="419024"/>
            <a:chOff x="0" y="0"/>
            <a:chExt cx="367635" cy="102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7635" cy="102932"/>
            </a:xfrm>
            <a:custGeom>
              <a:avLst/>
              <a:gdLst/>
              <a:ahLst/>
              <a:cxnLst/>
              <a:rect r="r" b="b" t="t" l="l"/>
              <a:pathLst>
                <a:path h="102932" w="367635">
                  <a:moveTo>
                    <a:pt x="0" y="0"/>
                  </a:moveTo>
                  <a:lnTo>
                    <a:pt x="367635" y="0"/>
                  </a:lnTo>
                  <a:lnTo>
                    <a:pt x="367635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7635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REACT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6133579">
            <a:off x="-2231092" y="8567964"/>
            <a:ext cx="4193960" cy="4518744"/>
          </a:xfrm>
          <a:custGeom>
            <a:avLst/>
            <a:gdLst/>
            <a:ahLst/>
            <a:cxnLst/>
            <a:rect r="r" b="b" t="t" l="l"/>
            <a:pathLst>
              <a:path h="4518744" w="4193960">
                <a:moveTo>
                  <a:pt x="0" y="0"/>
                </a:moveTo>
                <a:lnTo>
                  <a:pt x="4193959" y="0"/>
                </a:lnTo>
                <a:lnTo>
                  <a:pt x="4193959" y="4518744"/>
                </a:lnTo>
                <a:lnTo>
                  <a:pt x="0" y="4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56321" y="5213399"/>
            <a:ext cx="1496601" cy="419024"/>
            <a:chOff x="0" y="0"/>
            <a:chExt cx="367635" cy="102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7635" cy="102932"/>
            </a:xfrm>
            <a:custGeom>
              <a:avLst/>
              <a:gdLst/>
              <a:ahLst/>
              <a:cxnLst/>
              <a:rect r="r" b="b" t="t" l="l"/>
              <a:pathLst>
                <a:path h="102932" w="367635">
                  <a:moveTo>
                    <a:pt x="0" y="0"/>
                  </a:moveTo>
                  <a:lnTo>
                    <a:pt x="367635" y="0"/>
                  </a:lnTo>
                  <a:lnTo>
                    <a:pt x="367635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67635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FastAPI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34086" y="5213399"/>
            <a:ext cx="2013954" cy="419024"/>
            <a:chOff x="0" y="0"/>
            <a:chExt cx="494722" cy="1029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4722" cy="102932"/>
            </a:xfrm>
            <a:custGeom>
              <a:avLst/>
              <a:gdLst/>
              <a:ahLst/>
              <a:cxnLst/>
              <a:rect r="r" b="b" t="t" l="l"/>
              <a:pathLst>
                <a:path h="102932" w="494722">
                  <a:moveTo>
                    <a:pt x="0" y="0"/>
                  </a:moveTo>
                  <a:lnTo>
                    <a:pt x="494722" y="0"/>
                  </a:lnTo>
                  <a:lnTo>
                    <a:pt x="494722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94722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POSTGRESQL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66148" y="2845465"/>
            <a:ext cx="2339654" cy="2085217"/>
          </a:xfrm>
          <a:custGeom>
            <a:avLst/>
            <a:gdLst/>
            <a:ahLst/>
            <a:cxnLst/>
            <a:rect r="r" b="b" t="t" l="l"/>
            <a:pathLst>
              <a:path h="2085217" w="2339654">
                <a:moveTo>
                  <a:pt x="0" y="0"/>
                </a:moveTo>
                <a:lnTo>
                  <a:pt x="2339654" y="0"/>
                </a:lnTo>
                <a:lnTo>
                  <a:pt x="2339654" y="2085216"/>
                </a:lnTo>
                <a:lnTo>
                  <a:pt x="0" y="208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8037" y="2435427"/>
            <a:ext cx="2541313" cy="2650652"/>
          </a:xfrm>
          <a:custGeom>
            <a:avLst/>
            <a:gdLst/>
            <a:ahLst/>
            <a:cxnLst/>
            <a:rect r="r" b="b" t="t" l="l"/>
            <a:pathLst>
              <a:path h="2650652" w="2541313">
                <a:moveTo>
                  <a:pt x="0" y="0"/>
                </a:moveTo>
                <a:lnTo>
                  <a:pt x="2541312" y="0"/>
                </a:lnTo>
                <a:lnTo>
                  <a:pt x="2541312" y="2650652"/>
                </a:lnTo>
                <a:lnTo>
                  <a:pt x="0" y="265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66148" y="6503437"/>
            <a:ext cx="2187876" cy="2187876"/>
          </a:xfrm>
          <a:custGeom>
            <a:avLst/>
            <a:gdLst/>
            <a:ahLst/>
            <a:cxnLst/>
            <a:rect r="r" b="b" t="t" l="l"/>
            <a:pathLst>
              <a:path h="2187876" w="2187876">
                <a:moveTo>
                  <a:pt x="0" y="0"/>
                </a:moveTo>
                <a:lnTo>
                  <a:pt x="2187875" y="0"/>
                </a:lnTo>
                <a:lnTo>
                  <a:pt x="2187875" y="2187875"/>
                </a:lnTo>
                <a:lnTo>
                  <a:pt x="0" y="2187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23403" y="6316157"/>
            <a:ext cx="2562435" cy="2562435"/>
          </a:xfrm>
          <a:custGeom>
            <a:avLst/>
            <a:gdLst/>
            <a:ahLst/>
            <a:cxnLst/>
            <a:rect r="r" b="b" t="t" l="l"/>
            <a:pathLst>
              <a:path h="2562435" w="2562435">
                <a:moveTo>
                  <a:pt x="0" y="0"/>
                </a:moveTo>
                <a:lnTo>
                  <a:pt x="2562436" y="0"/>
                </a:lnTo>
                <a:lnTo>
                  <a:pt x="2562436" y="2562435"/>
                </a:lnTo>
                <a:lnTo>
                  <a:pt x="0" y="2562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02957" y="6316157"/>
            <a:ext cx="2676213" cy="2676213"/>
          </a:xfrm>
          <a:custGeom>
            <a:avLst/>
            <a:gdLst/>
            <a:ahLst/>
            <a:cxnLst/>
            <a:rect r="r" b="b" t="t" l="l"/>
            <a:pathLst>
              <a:path h="2676213" w="2676213">
                <a:moveTo>
                  <a:pt x="0" y="0"/>
                </a:moveTo>
                <a:lnTo>
                  <a:pt x="2676213" y="0"/>
                </a:lnTo>
                <a:lnTo>
                  <a:pt x="2676213" y="2676212"/>
                </a:lnTo>
                <a:lnTo>
                  <a:pt x="0" y="2676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124852" y="9278119"/>
            <a:ext cx="1854893" cy="419024"/>
            <a:chOff x="0" y="0"/>
            <a:chExt cx="455649" cy="1029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5649" cy="102932"/>
            </a:xfrm>
            <a:custGeom>
              <a:avLst/>
              <a:gdLst/>
              <a:ahLst/>
              <a:cxnLst/>
              <a:rect r="r" b="b" t="t" l="l"/>
              <a:pathLst>
                <a:path h="102932" w="455649">
                  <a:moveTo>
                    <a:pt x="0" y="0"/>
                  </a:moveTo>
                  <a:lnTo>
                    <a:pt x="455649" y="0"/>
                  </a:lnTo>
                  <a:lnTo>
                    <a:pt x="455649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455649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SQLAlchemy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56321" y="9278119"/>
            <a:ext cx="1496601" cy="419024"/>
            <a:chOff x="0" y="0"/>
            <a:chExt cx="367635" cy="1029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7635" cy="102932"/>
            </a:xfrm>
            <a:custGeom>
              <a:avLst/>
              <a:gdLst/>
              <a:ahLst/>
              <a:cxnLst/>
              <a:rect r="r" b="b" t="t" l="l"/>
              <a:pathLst>
                <a:path h="102932" w="367635">
                  <a:moveTo>
                    <a:pt x="0" y="0"/>
                  </a:moveTo>
                  <a:lnTo>
                    <a:pt x="367635" y="0"/>
                  </a:lnTo>
                  <a:lnTo>
                    <a:pt x="367635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67635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JWT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634086" y="9278119"/>
            <a:ext cx="2013954" cy="419024"/>
            <a:chOff x="0" y="0"/>
            <a:chExt cx="494722" cy="1029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4722" cy="102932"/>
            </a:xfrm>
            <a:custGeom>
              <a:avLst/>
              <a:gdLst/>
              <a:ahLst/>
              <a:cxnLst/>
              <a:rect r="r" b="b" t="t" l="l"/>
              <a:pathLst>
                <a:path h="102932" w="494722">
                  <a:moveTo>
                    <a:pt x="0" y="0"/>
                  </a:moveTo>
                  <a:lnTo>
                    <a:pt x="494722" y="0"/>
                  </a:lnTo>
                  <a:lnTo>
                    <a:pt x="494722" y="102932"/>
                  </a:lnTo>
                  <a:lnTo>
                    <a:pt x="0" y="102932"/>
                  </a:lnTo>
                  <a:close/>
                </a:path>
              </a:pathLst>
            </a:custGeom>
            <a:solidFill>
              <a:srgbClr val="73524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94722" cy="1505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GRAFANA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7673643" y="2757094"/>
            <a:ext cx="2261957" cy="2261957"/>
          </a:xfrm>
          <a:custGeom>
            <a:avLst/>
            <a:gdLst/>
            <a:ahLst/>
            <a:cxnLst/>
            <a:rect r="r" b="b" t="t" l="l"/>
            <a:pathLst>
              <a:path h="2261957" w="2261957">
                <a:moveTo>
                  <a:pt x="0" y="0"/>
                </a:moveTo>
                <a:lnTo>
                  <a:pt x="2261957" y="0"/>
                </a:lnTo>
                <a:lnTo>
                  <a:pt x="2261957" y="2261958"/>
                </a:lnTo>
                <a:lnTo>
                  <a:pt x="0" y="2261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59504" y="1268289"/>
            <a:ext cx="10057404" cy="116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3"/>
              </a:lnSpc>
            </a:pPr>
            <a:r>
              <a:rPr lang="en-US" b="true" sz="6850" spc="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TECNOLOGÍAS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DAGxfJAi-q0</dc:identifier>
  <dcterms:modified xsi:type="dcterms:W3CDTF">2011-08-01T06:04:30Z</dcterms:modified>
  <cp:revision>1</cp:revision>
  <dc:title>Descripcion</dc:title>
</cp:coreProperties>
</file>